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5" r:id="rId8"/>
    <p:sldId id="285" r:id="rId9"/>
    <p:sldId id="272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1"/>
            <a:ext cx="7772400" cy="990599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00B050"/>
                </a:solidFill>
              </a:rPr>
            </a:br>
            <a:br>
              <a:rPr lang="en-US" b="1" dirty="0">
                <a:solidFill>
                  <a:srgbClr val="00B050"/>
                </a:solidFill>
              </a:rPr>
            </a:br>
            <a:br>
              <a:rPr lang="en-US" b="1" dirty="0">
                <a:solidFill>
                  <a:srgbClr val="00B050"/>
                </a:solidFill>
              </a:rPr>
            </a:br>
            <a:br>
              <a:rPr lang="en-US" b="1" dirty="0">
                <a:solidFill>
                  <a:srgbClr val="00B050"/>
                </a:solidFill>
              </a:rPr>
            </a:br>
            <a:br>
              <a:rPr lang="en-US" b="1" dirty="0">
                <a:solidFill>
                  <a:srgbClr val="00B050"/>
                </a:solidFill>
              </a:rPr>
            </a:b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FF0000"/>
                </a:solidFill>
                <a:latin typeface="Bernard MT Condensed" pitchFamily="18" charset="0"/>
              </a:rPr>
              <a:t>Intro</a:t>
            </a:r>
            <a:r>
              <a:rPr lang="en-US" b="1" dirty="0">
                <a:solidFill>
                  <a:srgbClr val="00B050"/>
                </a:solidFill>
                <a:latin typeface="Bernard MT Condensed" pitchFamily="18" charset="0"/>
              </a:rPr>
              <a:t>duc</a:t>
            </a:r>
            <a:r>
              <a:rPr lang="en-US" b="1" dirty="0">
                <a:solidFill>
                  <a:srgbClr val="00B0F0"/>
                </a:solidFill>
                <a:latin typeface="Bernard MT Condensed" pitchFamily="18" charset="0"/>
              </a:rPr>
              <a:t>tion</a:t>
            </a:r>
            <a:r>
              <a:rPr lang="en-US" b="1" dirty="0">
                <a:solidFill>
                  <a:srgbClr val="00B050"/>
                </a:solidFill>
                <a:latin typeface="Bernard MT Condensed" pitchFamily="18" charset="0"/>
              </a:rPr>
              <a:t> </a:t>
            </a:r>
            <a:r>
              <a:rPr lang="en-US" b="1" dirty="0">
                <a:latin typeface="Bernard MT Condensed" pitchFamily="18" charset="0"/>
              </a:rPr>
              <a:t>to</a:t>
            </a:r>
            <a:r>
              <a:rPr lang="en-US" b="1" dirty="0">
                <a:solidFill>
                  <a:srgbClr val="00B050"/>
                </a:solidFill>
                <a:latin typeface="Bernard MT Condensed" pitchFamily="18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Bernard MT Condensed" pitchFamily="18" charset="0"/>
              </a:rPr>
              <a:t>Photogr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Bernard MT Condensed" pitchFamily="18" charset="0"/>
              </a:rPr>
              <a:t>ammetry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1"/>
            <a:ext cx="3505200" cy="1969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12" y="0"/>
            <a:ext cx="3056860" cy="1990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4297"/>
            <a:ext cx="3657600" cy="2623704"/>
          </a:xfrm>
          <a:prstGeom prst="rect">
            <a:avLst/>
          </a:prstGeom>
        </p:spPr>
      </p:pic>
      <p:pic>
        <p:nvPicPr>
          <p:cNvPr id="1026" name="Picture 2" descr="COLMAP photogrammetry: Reconstruction gives only point cloud, no mesh -  Stack Overflow">
            <a:extLst>
              <a:ext uri="{FF2B5EF4-FFF2-40B4-BE49-F238E27FC236}">
                <a16:creationId xmlns:a16="http://schemas.microsoft.com/office/drawing/2014/main" id="{EF22C321-9D9A-457C-B12C-FE72318E02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234296"/>
            <a:ext cx="3498272" cy="262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60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8229600" cy="5897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ADVANTAGES OF PHOTOGRAMMETRY</a:t>
            </a:r>
          </a:p>
          <a:p>
            <a:pPr algn="just"/>
            <a:r>
              <a:rPr lang="en-US" dirty="0">
                <a:solidFill>
                  <a:schemeClr val="accent1"/>
                </a:solidFill>
              </a:rPr>
              <a:t>The foremost advantage of photogrammetry is the </a:t>
            </a:r>
            <a:r>
              <a:rPr lang="en-US" b="1" dirty="0">
                <a:solidFill>
                  <a:schemeClr val="accent1"/>
                </a:solidFill>
              </a:rPr>
              <a:t>ease and speed </a:t>
            </a:r>
            <a:r>
              <a:rPr lang="en-US" dirty="0">
                <a:solidFill>
                  <a:schemeClr val="accent1"/>
                </a:solidFill>
              </a:rPr>
              <a:t>at which the data can be collected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solidFill>
                  <a:schemeClr val="accent2"/>
                </a:solidFill>
              </a:rPr>
              <a:t>the photogrammetric techniques yield results that are </a:t>
            </a:r>
            <a:r>
              <a:rPr lang="en-US" b="1" dirty="0">
                <a:solidFill>
                  <a:schemeClr val="accent2"/>
                </a:solidFill>
              </a:rPr>
              <a:t>highly accurate </a:t>
            </a:r>
            <a:r>
              <a:rPr lang="en-US" dirty="0">
                <a:solidFill>
                  <a:schemeClr val="accent2"/>
                </a:solidFill>
              </a:rPr>
              <a:t>making it very reliable to use for mapping or other purposes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It offers a wide or 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broad view 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of the mapped area by utilizing both topographic and cultural features of the land surface.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 data that is collected is 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permanent .</a:t>
            </a:r>
          </a:p>
          <a:p>
            <a:endParaRPr lang="en-US" b="1" dirty="0"/>
          </a:p>
          <a:p>
            <a:pPr algn="just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Due to the fact that the information collected is permanent, it is much 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easier to re-survey or re-evaluate 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site again to get any of the missing information without the loss of any time.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solidFill>
                  <a:srgbClr val="7030A0"/>
                </a:solidFill>
              </a:rPr>
              <a:t>With the use of UAV or satellite imagery photogrammetry it is easy to take photos of remote areas and hard to </a:t>
            </a:r>
            <a:r>
              <a:rPr lang="en-US" b="1" dirty="0">
                <a:solidFill>
                  <a:srgbClr val="7030A0"/>
                </a:solidFill>
              </a:rPr>
              <a:t>reach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b="1" dirty="0">
                <a:solidFill>
                  <a:srgbClr val="7030A0"/>
                </a:solidFill>
              </a:rPr>
              <a:t>locations with</a:t>
            </a:r>
            <a:r>
              <a:rPr lang="en-US" dirty="0">
                <a:solidFill>
                  <a:srgbClr val="7030A0"/>
                </a:solidFill>
              </a:rPr>
              <a:t> accuracy in dimensions.</a:t>
            </a:r>
          </a:p>
        </p:txBody>
      </p:sp>
    </p:spTree>
    <p:extLst>
      <p:ext uri="{BB962C8B-B14F-4D97-AF65-F5344CB8AC3E}">
        <p14:creationId xmlns:p14="http://schemas.microsoft.com/office/powerpoint/2010/main" val="10672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DIS -ADVANTAGES OF PHOTOGRAMMETRY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major disadvantage is that the photogrammetric survey is 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 possible in the absence of light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0" indent="0" algn="just">
              <a:buNone/>
            </a:pPr>
            <a:endParaRPr lang="en-US" sz="2800" dirty="0"/>
          </a:p>
          <a:p>
            <a:pPr algn="just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visibility constraints 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in the area which can be caused by seasonal occurrences like snowfall or rainfall. </a:t>
            </a:r>
          </a:p>
          <a:p>
            <a:pPr marL="0" indent="0" algn="just">
              <a:buNone/>
            </a:pPr>
            <a:endParaRPr lang="en-US" sz="2800" dirty="0"/>
          </a:p>
          <a:p>
            <a:pPr algn="just"/>
            <a:r>
              <a:rPr lang="en-US" sz="2800" dirty="0">
                <a:solidFill>
                  <a:srgbClr val="00B0F0"/>
                </a:solidFill>
              </a:rPr>
              <a:t>The accuracy of the measurements depends highly on the </a:t>
            </a:r>
            <a:r>
              <a:rPr lang="en-US" sz="2800" b="1" dirty="0">
                <a:solidFill>
                  <a:srgbClr val="00B0F0"/>
                </a:solidFill>
              </a:rPr>
              <a:t>flight height and skilled restitution.</a:t>
            </a:r>
          </a:p>
          <a:p>
            <a:pPr algn="just"/>
            <a:endParaRPr lang="en-US" sz="2800" b="1" dirty="0">
              <a:solidFill>
                <a:srgbClr val="00B0F0"/>
              </a:solidFill>
            </a:endParaRPr>
          </a:p>
          <a:p>
            <a:pPr algn="just"/>
            <a:r>
              <a:rPr lang="en-US" sz="2800" dirty="0">
                <a:solidFill>
                  <a:srgbClr val="92D050"/>
                </a:solidFill>
              </a:rPr>
              <a:t>The digital aspect of the photogrammetry surveys makes it </a:t>
            </a:r>
            <a:r>
              <a:rPr lang="en-US" sz="2800" b="1" dirty="0">
                <a:solidFill>
                  <a:srgbClr val="92D050"/>
                </a:solidFill>
              </a:rPr>
              <a:t>susceptible to hacks and loss of data due to viruses.</a:t>
            </a:r>
            <a:endParaRPr lang="en-US" sz="2800" dirty="0">
              <a:solidFill>
                <a:srgbClr val="92D050"/>
              </a:solidFill>
            </a:endParaRPr>
          </a:p>
          <a:p>
            <a:pPr algn="just"/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9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096000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applications</a:t>
            </a:r>
            <a:r>
              <a:rPr lang="en-US" dirty="0"/>
              <a:t> </a:t>
            </a:r>
            <a:r>
              <a:rPr lang="en-US" b="1" dirty="0"/>
              <a:t>of photogrammetry</a:t>
            </a:r>
          </a:p>
          <a:p>
            <a:pPr marL="0" indent="0" algn="just">
              <a:buNone/>
            </a:pPr>
            <a:endParaRPr lang="en-US" b="1" dirty="0">
              <a:solidFill>
                <a:srgbClr val="92D050"/>
              </a:solidFill>
            </a:endParaRPr>
          </a:p>
          <a:p>
            <a:pPr marL="0" indent="0" algn="just">
              <a:buNone/>
            </a:pPr>
            <a:r>
              <a:rPr lang="en-US" b="1" dirty="0"/>
              <a:t>1.CIVIL ENGINEERING  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B0F0"/>
                </a:solidFill>
              </a:rPr>
              <a:t>Mapping: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B0F0"/>
                </a:solidFill>
              </a:rPr>
              <a:t>Geology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B0F0"/>
                </a:solidFill>
              </a:rPr>
              <a:t>Archaeology</a:t>
            </a:r>
          </a:p>
          <a:p>
            <a:pPr marL="0" indent="0" algn="just">
              <a:buNone/>
            </a:pP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08" y="4626572"/>
            <a:ext cx="3029192" cy="2231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2717"/>
            <a:ext cx="3922641" cy="2245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65" y="0"/>
            <a:ext cx="302873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2.Medicine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39697"/>
            <a:ext cx="3775363" cy="5218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39697"/>
            <a:ext cx="4495801" cy="52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7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r="20304" b="-1"/>
          <a:stretch/>
        </p:blipFill>
        <p:spPr>
          <a:xfrm>
            <a:off x="3357230" y="595421"/>
            <a:ext cx="5786770" cy="5658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2599660" y="550975"/>
            <a:ext cx="6544340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2961201" cy="23838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just">
              <a:lnSpc>
                <a:spcPct val="90000"/>
              </a:lnSpc>
            </a:pPr>
            <a:r>
              <a:rPr lang="en-US" sz="2100" dirty="0">
                <a:solidFill>
                  <a:srgbClr val="000000"/>
                </a:solidFill>
              </a:rPr>
              <a:t>3.</a:t>
            </a:r>
            <a:r>
              <a:rPr lang="en-US" sz="21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00"/>
                </a:solidFill>
              </a:rPr>
              <a:t>Sports-</a:t>
            </a:r>
            <a:r>
              <a:rPr lang="en-US" sz="2400" dirty="0">
                <a:solidFill>
                  <a:srgbClr val="000000"/>
                </a:solidFill>
              </a:rPr>
              <a:t>Sports like biking, climbing, trekking, cross country rallies all depend on the accuracy of the terrain maps. </a:t>
            </a:r>
          </a:p>
        </p:txBody>
      </p:sp>
    </p:spTree>
    <p:extLst>
      <p:ext uri="{BB962C8B-B14F-4D97-AF65-F5344CB8AC3E}">
        <p14:creationId xmlns:p14="http://schemas.microsoft.com/office/powerpoint/2010/main" val="3729155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5600"/>
            <a:ext cx="3124200" cy="31242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2895600"/>
            <a:ext cx="4241800" cy="3124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4.Film making and entertainment:</a:t>
            </a:r>
            <a:endParaRPr lang="en-US" sz="3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35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7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908300"/>
            <a:ext cx="4699000" cy="3073400"/>
          </a:xfrm>
          <a:prstGeom prst="rect">
            <a:avLst/>
          </a:prstGeom>
        </p:spPr>
      </p:pic>
      <p:pic>
        <p:nvPicPr>
          <p:cNvPr id="3074" name="Picture 2" descr="Forensics GIFs - Get the best GIF on GIPHY">
            <a:extLst>
              <a:ext uri="{FF2B5EF4-FFF2-40B4-BE49-F238E27FC236}">
                <a16:creationId xmlns:a16="http://schemas.microsoft.com/office/drawing/2014/main" id="{E1D5F163-8E75-4B90-9DF5-D979CEAA06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2908300"/>
            <a:ext cx="2806700" cy="1308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4292600"/>
            <a:ext cx="2806700" cy="1689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5.</a:t>
            </a:r>
            <a:r>
              <a:rPr lang="en-US" sz="3500" b="1">
                <a:solidFill>
                  <a:srgbClr val="FFFFFF"/>
                </a:solidFill>
              </a:rPr>
              <a:t> Forensics:</a:t>
            </a:r>
            <a:endParaRPr lang="en-US" sz="3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6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Bernard MT Condensed" pitchFamily="18" charset="0"/>
              </a:rPr>
              <a:t>CONTENT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I. </a:t>
            </a:r>
            <a:r>
              <a:rPr lang="en-US" sz="4000" b="1" dirty="0"/>
              <a:t>What is Photogrammetry</a:t>
            </a:r>
          </a:p>
          <a:p>
            <a:pPr marL="0" indent="0">
              <a:buNone/>
            </a:pPr>
            <a:r>
              <a:rPr lang="en-US" sz="4000" b="1" dirty="0"/>
              <a:t>II. Principles of Human Vision</a:t>
            </a:r>
          </a:p>
          <a:p>
            <a:pPr marL="0" indent="0">
              <a:buNone/>
            </a:pPr>
            <a:r>
              <a:rPr lang="en-US" sz="4000" b="1" dirty="0"/>
              <a:t>III. Branches of Photogrammetry</a:t>
            </a:r>
          </a:p>
          <a:p>
            <a:pPr marL="0" indent="0">
              <a:buNone/>
            </a:pPr>
            <a:r>
              <a:rPr lang="en-US" sz="4000" b="1" dirty="0"/>
              <a:t>IV. Principles of Photogrammetry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4393399"/>
            <a:ext cx="3560618" cy="2443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1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Etymology of  photogrammetry</a:t>
            </a:r>
          </a:p>
          <a:p>
            <a:pPr marL="0" indent="0" algn="just">
              <a:buNone/>
            </a:pPr>
            <a:r>
              <a:rPr lang="en-US" b="1" dirty="0"/>
              <a:t>Etymologically</a:t>
            </a:r>
            <a:r>
              <a:rPr lang="en-US" dirty="0"/>
              <a:t>, the term photogrammetry is composed of </a:t>
            </a:r>
            <a:r>
              <a:rPr lang="en-US" b="1" dirty="0"/>
              <a:t>three Greek roots </a:t>
            </a:r>
            <a:r>
              <a:rPr lang="en-US" dirty="0"/>
              <a:t>: ‘</a:t>
            </a:r>
            <a:r>
              <a:rPr lang="en-US" b="1" dirty="0"/>
              <a:t>Photo</a:t>
            </a:r>
            <a:r>
              <a:rPr lang="en-US" dirty="0"/>
              <a:t>’, ‘</a:t>
            </a:r>
            <a:r>
              <a:rPr lang="en-US" b="1" dirty="0"/>
              <a:t>Gram</a:t>
            </a:r>
            <a:r>
              <a:rPr lang="en-US" dirty="0"/>
              <a:t>’ and ‘</a:t>
            </a:r>
            <a:r>
              <a:rPr lang="en-US" b="1" dirty="0" err="1"/>
              <a:t>Metry</a:t>
            </a:r>
            <a:r>
              <a:rPr lang="en-US" dirty="0"/>
              <a:t>’.</a:t>
            </a:r>
          </a:p>
          <a:p>
            <a:pPr marL="0" indent="0" algn="just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algn="just"/>
            <a:r>
              <a:rPr lang="en-US" dirty="0"/>
              <a:t>Hence, we can deduce the </a:t>
            </a:r>
            <a:r>
              <a:rPr lang="en-US" b="1" dirty="0"/>
              <a:t>etymological meaning </a:t>
            </a:r>
            <a:r>
              <a:rPr lang="en-US" dirty="0"/>
              <a:t>as ‘</a:t>
            </a:r>
            <a:r>
              <a:rPr lang="en-US" b="1" dirty="0"/>
              <a:t>the science of measuring from photographs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5" y="4533900"/>
            <a:ext cx="20669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IT 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3810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</a:t>
            </a:r>
            <a:r>
              <a:rPr lang="en-US" b="1" dirty="0"/>
              <a:t>A</a:t>
            </a:r>
            <a:r>
              <a:rPr lang="en-US" dirty="0"/>
              <a:t>merican </a:t>
            </a:r>
            <a:r>
              <a:rPr lang="en-US" b="1" dirty="0"/>
              <a:t>S</a:t>
            </a:r>
            <a:r>
              <a:rPr lang="en-US" dirty="0"/>
              <a:t>ociety of </a:t>
            </a:r>
            <a:r>
              <a:rPr lang="en-US" b="1" dirty="0"/>
              <a:t>P</a:t>
            </a:r>
            <a:r>
              <a:rPr lang="en-US" dirty="0"/>
              <a:t>hotogrammetry and </a:t>
            </a:r>
            <a:r>
              <a:rPr lang="en-US" b="1" dirty="0"/>
              <a:t>R</a:t>
            </a:r>
            <a:r>
              <a:rPr lang="en-US" dirty="0"/>
              <a:t>emote </a:t>
            </a:r>
            <a:r>
              <a:rPr lang="en-US" b="1" dirty="0"/>
              <a:t>S</a:t>
            </a:r>
            <a:r>
              <a:rPr lang="en-US" dirty="0"/>
              <a:t>ensing (</a:t>
            </a:r>
            <a:r>
              <a:rPr lang="en-US" b="1" dirty="0"/>
              <a:t>ASPRS</a:t>
            </a:r>
            <a:r>
              <a:rPr lang="en-US" dirty="0"/>
              <a:t>) defines photogrammetry as ‘the </a:t>
            </a:r>
            <a:r>
              <a:rPr lang="en-US" b="1" dirty="0"/>
              <a:t>science</a:t>
            </a:r>
            <a:r>
              <a:rPr lang="en-US" dirty="0"/>
              <a:t>, </a:t>
            </a:r>
            <a:r>
              <a:rPr lang="en-US" b="1" dirty="0"/>
              <a:t>art </a:t>
            </a:r>
            <a:r>
              <a:rPr lang="en-US" dirty="0"/>
              <a:t>and </a:t>
            </a:r>
            <a:r>
              <a:rPr lang="en-US" b="1" dirty="0"/>
              <a:t>techniques </a:t>
            </a:r>
            <a:r>
              <a:rPr lang="en-US" dirty="0"/>
              <a:t>of </a:t>
            </a:r>
            <a:r>
              <a:rPr lang="en-US" b="1" dirty="0"/>
              <a:t>obtaining reliable information about physical objects and the environment through photographs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272396"/>
            <a:ext cx="34290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648200"/>
            <a:ext cx="502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This is done through a process of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recording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measuring</a:t>
            </a: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interpreting aerial and terrestrial photographs.</a:t>
            </a:r>
            <a:endParaRPr lang="en-US" sz="28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53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Photogrammetry Workflow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dirty="0"/>
              <a:t>A standard </a:t>
            </a:r>
            <a:r>
              <a:rPr lang="en-US" sz="4000" b="1" dirty="0"/>
              <a:t>workflow of Photogrammetry </a:t>
            </a:r>
            <a:r>
              <a:rPr lang="en-US" sz="4000" dirty="0"/>
              <a:t>contains </a:t>
            </a:r>
            <a:r>
              <a:rPr lang="en-US" sz="4000" b="1" dirty="0"/>
              <a:t>three main phases </a:t>
            </a:r>
            <a:r>
              <a:rPr lang="en-US" sz="4000" dirty="0"/>
              <a:t>which are: </a:t>
            </a:r>
          </a:p>
          <a:p>
            <a:pPr marL="0" indent="0" algn="just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1)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Data Acquisition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2)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Photogrammetric Procedures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and </a:t>
            </a:r>
          </a:p>
          <a:p>
            <a:pPr marL="0" indent="0" algn="just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3)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Photogrammetric Products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061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331464" cy="4118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23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Branches of Photogrammetry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There are </a:t>
            </a:r>
            <a:r>
              <a:rPr lang="en-US" b="1" dirty="0"/>
              <a:t>many methods used in photogrammetry </a:t>
            </a:r>
            <a:r>
              <a:rPr lang="en-US" dirty="0"/>
              <a:t>in order to extract information from photos. However, Photogrammetry may be divided into </a:t>
            </a:r>
            <a:r>
              <a:rPr lang="en-US" b="1" dirty="0"/>
              <a:t>two main groups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Aerial Photogrammetry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2)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Close range (or Terrestrial) Photogrammetry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356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D909-669F-46BF-813B-2416D885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2" y="457200"/>
            <a:ext cx="3962398" cy="1828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Aerial Photogrammetry</a:t>
            </a:r>
            <a:endParaRPr lang="en-IN" dirty="0"/>
          </a:p>
        </p:txBody>
      </p:sp>
      <p:pic>
        <p:nvPicPr>
          <p:cNvPr id="2050" name="Picture 2" descr="DRONE DETECTION — ThingFarm">
            <a:extLst>
              <a:ext uri="{FF2B5EF4-FFF2-40B4-BE49-F238E27FC236}">
                <a16:creationId xmlns:a16="http://schemas.microsoft.com/office/drawing/2014/main" id="{41E095AF-4F2B-4EDF-8BFD-E5676E0760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48443" cy="365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xed-Wing vs Multirotor: Which Drone Should You Choose for Aerial  Surveying?">
            <a:extLst>
              <a:ext uri="{FF2B5EF4-FFF2-40B4-BE49-F238E27FC236}">
                <a16:creationId xmlns:a16="http://schemas.microsoft.com/office/drawing/2014/main" id="{B5C1086F-65D8-4986-A154-F1FEEE4C19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42" y="3646756"/>
            <a:ext cx="492486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2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Close–range Photogrammetry</a:t>
            </a:r>
            <a:b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746" y="3803073"/>
            <a:ext cx="5052327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3617809" cy="26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464</Words>
  <Application>Microsoft Office PowerPoint</Application>
  <PresentationFormat>On-screen Show (4:3)</PresentationFormat>
  <Paragraphs>55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      Introduction to Photogrammetry</vt:lpstr>
      <vt:lpstr>CONTENT </vt:lpstr>
      <vt:lpstr>PowerPoint Presentation</vt:lpstr>
      <vt:lpstr>WHAT IT IS?</vt:lpstr>
      <vt:lpstr>Photogrammetry Workflow</vt:lpstr>
      <vt:lpstr>PowerPoint Presentation</vt:lpstr>
      <vt:lpstr>Branches of Photogrammetry</vt:lpstr>
      <vt:lpstr>Aerial Photogrammetry</vt:lpstr>
      <vt:lpstr>Close–range Photogrammetry </vt:lpstr>
      <vt:lpstr>PowerPoint Presentation</vt:lpstr>
      <vt:lpstr>PowerPoint Presentation</vt:lpstr>
      <vt:lpstr>DIS -ADVANTAGES OF PHOTOGRAMMETRY </vt:lpstr>
      <vt:lpstr>PowerPoint Presentation</vt:lpstr>
      <vt:lpstr>2.Medicine</vt:lpstr>
      <vt:lpstr>3. Sports-Sports like biking, climbing, trekking, cross country rallies all depend on the accuracy of the terrain maps. </vt:lpstr>
      <vt:lpstr>4.Film making and entertainment:</vt:lpstr>
      <vt:lpstr>5. Forensics: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Introduction to Photogrammetry</dc:title>
  <dc:creator>Nitin Dattatreya Kamitkar</dc:creator>
  <cp:lastModifiedBy>Nitin Dattatreya Kamitkar</cp:lastModifiedBy>
  <cp:revision>2</cp:revision>
  <dcterms:created xsi:type="dcterms:W3CDTF">2021-01-07T08:38:43Z</dcterms:created>
  <dcterms:modified xsi:type="dcterms:W3CDTF">2022-01-24T14:41:12Z</dcterms:modified>
</cp:coreProperties>
</file>